
<file path=[Content_Types].xml><?xml version="1.0" encoding="utf-8"?>
<Types xmlns="http://schemas.openxmlformats.org/package/2006/content-types">
  <Default Extension="jfif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2" r:id="rId3"/>
    <p:sldId id="302" r:id="rId4"/>
    <p:sldId id="297" r:id="rId5"/>
    <p:sldId id="257" r:id="rId6"/>
    <p:sldId id="293" r:id="rId7"/>
    <p:sldId id="299" r:id="rId8"/>
    <p:sldId id="303" r:id="rId9"/>
    <p:sldId id="283" r:id="rId10"/>
    <p:sldId id="264" r:id="rId11"/>
    <p:sldId id="300" r:id="rId12"/>
    <p:sldId id="279" r:id="rId13"/>
    <p:sldId id="278" r:id="rId14"/>
    <p:sldId id="301" r:id="rId15"/>
    <p:sldId id="262" r:id="rId16"/>
    <p:sldId id="306" r:id="rId17"/>
    <p:sldId id="305" r:id="rId18"/>
    <p:sldId id="304" r:id="rId19"/>
    <p:sldId id="267" r:id="rId20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B00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>
      <p:cViewPr varScale="1">
        <p:scale>
          <a:sx n="65" d="100"/>
          <a:sy n="65" d="100"/>
        </p:scale>
        <p:origin x="72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0419" y="9184922"/>
            <a:ext cx="18923260" cy="1287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0" i="0">
                <a:solidFill>
                  <a:schemeClr val="bg1"/>
                </a:solidFill>
                <a:latin typeface="Big Caslon"/>
                <a:cs typeface="Big Caslo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50" b="0" i="0">
                <a:solidFill>
                  <a:schemeClr val="tx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0" i="0">
                <a:solidFill>
                  <a:schemeClr val="bg1"/>
                </a:solidFill>
                <a:latin typeface="Big Caslon"/>
                <a:cs typeface="Big Caslo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900" b="0" i="0">
                <a:solidFill>
                  <a:schemeClr val="bg1"/>
                </a:solidFill>
                <a:latin typeface="Big Caslon"/>
                <a:cs typeface="Big Caslo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68497" y="6042822"/>
            <a:ext cx="16767105" cy="3402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900" b="0" i="0">
                <a:solidFill>
                  <a:schemeClr val="bg1"/>
                </a:solidFill>
                <a:latin typeface="Big Caslon"/>
                <a:cs typeface="Big Caslo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3518" y="2049881"/>
            <a:ext cx="17837062" cy="7063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tx1"/>
                </a:solidFill>
                <a:latin typeface="Proxima Nova"/>
                <a:cs typeface="Proxima No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51850" y="1857588"/>
            <a:ext cx="576580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spc="-195" dirty="0">
                <a:solidFill>
                  <a:srgbClr val="000000"/>
                </a:solidFill>
              </a:rPr>
              <a:t>The Values</a:t>
            </a:r>
            <a:endParaRPr sz="6600" dirty="0"/>
          </a:p>
        </p:txBody>
      </p:sp>
      <p:sp>
        <p:nvSpPr>
          <p:cNvPr id="5" name="object 5"/>
          <p:cNvSpPr txBox="1"/>
          <p:nvPr/>
        </p:nvSpPr>
        <p:spPr>
          <a:xfrm>
            <a:off x="9137650" y="3632689"/>
            <a:ext cx="6968490" cy="6490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150" algn="l"/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Attitude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6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Personal</a:t>
            </a:r>
            <a:r>
              <a:rPr kumimoji="0" sz="305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Growth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Priorities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5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Relationships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5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My</a:t>
            </a:r>
            <a:r>
              <a:rPr kumimoji="0" sz="30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Most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Important </a:t>
            </a:r>
            <a:r>
              <a:rPr kumimoji="0" sz="305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Relationship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6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From Good</a:t>
            </a:r>
            <a:r>
              <a:rPr kumimoji="0" sz="30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Intentions</a:t>
            </a:r>
            <a:r>
              <a:rPr kumimoji="0" sz="30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to</a:t>
            </a:r>
            <a:r>
              <a:rPr kumimoji="0" sz="30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Good</a:t>
            </a:r>
            <a:r>
              <a:rPr kumimoji="0" sz="30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Actions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438784" marR="0" lvl="0" indent="-426084" algn="l" defTabSz="914400" rtl="0" eaLnBrk="1" fontAlgn="auto" latinLnBrk="0" hangingPunct="1">
              <a:lnSpc>
                <a:spcPct val="100000"/>
              </a:lnSpc>
              <a:spcBef>
                <a:spcPts val="255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8784" algn="l"/>
              </a:tabLst>
              <a:defRPr/>
            </a:pP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From</a:t>
            </a:r>
            <a:r>
              <a:rPr kumimoji="0" sz="30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Success</a:t>
            </a:r>
            <a:r>
              <a:rPr kumimoji="0" sz="30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to</a:t>
            </a:r>
            <a:r>
              <a:rPr kumimoji="0" sz="305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r>
              <a:rPr kumimoji="0" sz="305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Significance</a:t>
            </a:r>
            <a:endParaRPr kumimoji="0" sz="3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0194" y="2518190"/>
            <a:ext cx="6104107" cy="762851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277" y="2373208"/>
            <a:ext cx="6313943" cy="79813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591" y="9883678"/>
              <a:ext cx="18040916" cy="10064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7488" y="340513"/>
              <a:ext cx="502602" cy="5026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89" cy="1130750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0"/>
            <a:ext cx="20097115" cy="11308715"/>
          </a:xfrm>
          <a:custGeom>
            <a:avLst/>
            <a:gdLst/>
            <a:ahLst/>
            <a:cxnLst/>
            <a:rect l="l" t="t" r="r" b="b"/>
            <a:pathLst>
              <a:path w="20097115" h="11308715">
                <a:moveTo>
                  <a:pt x="20096560" y="0"/>
                </a:moveTo>
                <a:lnTo>
                  <a:pt x="0" y="0"/>
                </a:lnTo>
                <a:lnTo>
                  <a:pt x="0" y="11308556"/>
                </a:lnTo>
                <a:lnTo>
                  <a:pt x="20096560" y="11308556"/>
                </a:lnTo>
                <a:lnTo>
                  <a:pt x="20096560" y="0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8497" y="6042822"/>
            <a:ext cx="16767105" cy="2352567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28575" marR="22225" algn="ctr">
              <a:lnSpc>
                <a:spcPts val="8550"/>
              </a:lnSpc>
              <a:spcBef>
                <a:spcPts val="1145"/>
              </a:spcBef>
            </a:pPr>
            <a:r>
              <a:rPr lang="en-US" spc="-229" dirty="0"/>
              <a:t>A Transformative Process</a:t>
            </a:r>
            <a:br>
              <a:rPr lang="en-US" spc="-229" dirty="0"/>
            </a:br>
            <a:r>
              <a:rPr lang="en-US" i="1" spc="-229" dirty="0"/>
              <a:t>The Success Table</a:t>
            </a:r>
            <a:endParaRPr i="1" spc="5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73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C850F99-3094-46FD-911F-AFC43D3EF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6" t="24074" r="35001" b="13703"/>
          <a:stretch/>
        </p:blipFill>
        <p:spPr>
          <a:xfrm>
            <a:off x="774010" y="567775"/>
            <a:ext cx="11353800" cy="6400800"/>
          </a:xfrm>
          <a:prstGeom prst="rect">
            <a:avLst/>
          </a:prstGeom>
        </p:spPr>
      </p:pic>
      <p:pic>
        <p:nvPicPr>
          <p:cNvPr id="6" name="Picture 5" descr="A picture containing text, screenshot, indoor, monitor&#10;&#10;Description automatically generated">
            <a:extLst>
              <a:ext uri="{FF2B5EF4-FFF2-40B4-BE49-F238E27FC236}">
                <a16:creationId xmlns:a16="http://schemas.microsoft.com/office/drawing/2014/main" id="{8E0E8ECC-F5F7-4398-9AB3-95301D05CA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7" t="24074" r="36667" b="20370"/>
          <a:stretch/>
        </p:blipFill>
        <p:spPr>
          <a:xfrm>
            <a:off x="8233896" y="5253837"/>
            <a:ext cx="108204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53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  <p:pic>
        <p:nvPicPr>
          <p:cNvPr id="10" name="Picture 9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5396A622-829A-4FDA-BC4E-5CA04E543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50" t="16666" r="37500" b="27037"/>
          <a:stretch/>
        </p:blipFill>
        <p:spPr>
          <a:xfrm>
            <a:off x="908050" y="591813"/>
            <a:ext cx="8382000" cy="10111619"/>
          </a:xfrm>
          <a:prstGeom prst="rect">
            <a:avLst/>
          </a:prstGeom>
        </p:spPr>
      </p:pic>
      <p:pic>
        <p:nvPicPr>
          <p:cNvPr id="14" name="Picture 13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9A56354D-90A2-4EFC-8452-E859251E6D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50" t="21112" r="37083" b="24815"/>
          <a:stretch/>
        </p:blipFill>
        <p:spPr>
          <a:xfrm>
            <a:off x="9792652" y="708135"/>
            <a:ext cx="8763000" cy="999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40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591" y="9883678"/>
              <a:ext cx="18040916" cy="10064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7488" y="340513"/>
              <a:ext cx="502602" cy="5026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89" cy="1130750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0"/>
            <a:ext cx="20097115" cy="11308715"/>
          </a:xfrm>
          <a:custGeom>
            <a:avLst/>
            <a:gdLst/>
            <a:ahLst/>
            <a:cxnLst/>
            <a:rect l="l" t="t" r="r" b="b"/>
            <a:pathLst>
              <a:path w="20097115" h="11308715">
                <a:moveTo>
                  <a:pt x="20096560" y="0"/>
                </a:moveTo>
                <a:lnTo>
                  <a:pt x="0" y="0"/>
                </a:lnTo>
                <a:lnTo>
                  <a:pt x="0" y="11308556"/>
                </a:lnTo>
                <a:lnTo>
                  <a:pt x="20096560" y="11308556"/>
                </a:lnTo>
                <a:lnTo>
                  <a:pt x="20096560" y="0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8497" y="6042822"/>
            <a:ext cx="16767105" cy="2352567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28575" marR="22225" algn="ctr">
              <a:lnSpc>
                <a:spcPts val="8550"/>
              </a:lnSpc>
              <a:spcBef>
                <a:spcPts val="1145"/>
              </a:spcBef>
            </a:pPr>
            <a:r>
              <a:rPr lang="en-US" spc="-229" dirty="0"/>
              <a:t>A Transformed Person</a:t>
            </a:r>
            <a:br>
              <a:rPr lang="en-US" spc="-229" dirty="0"/>
            </a:br>
            <a:r>
              <a:rPr lang="en-US" i="1" spc="-229" dirty="0"/>
              <a:t>The Facilitator</a:t>
            </a:r>
            <a:endParaRPr i="1" spc="5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04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40294" y="633941"/>
            <a:ext cx="12285345" cy="10386695"/>
            <a:chOff x="7045231" y="340513"/>
            <a:chExt cx="12285345" cy="103866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5231" y="350565"/>
              <a:ext cx="12276714" cy="10376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7488" y="340513"/>
              <a:ext cx="502602" cy="50260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78948" y="633941"/>
            <a:ext cx="579250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spc="-204" dirty="0">
                <a:solidFill>
                  <a:srgbClr val="000000"/>
                </a:solidFill>
              </a:rPr>
              <a:t>The Facilitator</a:t>
            </a:r>
            <a:endParaRPr sz="6600" dirty="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6198345" cy="113085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218933" y="1844675"/>
            <a:ext cx="10719435" cy="10438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4000" spc="-5" dirty="0">
                <a:solidFill>
                  <a:prstClr val="black"/>
                </a:solidFill>
                <a:latin typeface="Proxima Nova"/>
                <a:cs typeface="Proxima Nova"/>
              </a:rPr>
              <a:t>Is a</a:t>
            </a: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fellow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journeyer</a:t>
            </a:r>
            <a:endParaRPr kumimoji="0" lang="en-US" sz="4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4000" spc="-5" dirty="0">
                <a:solidFill>
                  <a:prstClr val="black"/>
                </a:solidFill>
                <a:latin typeface="Proxima Nova"/>
                <a:cs typeface="Proxima Nova"/>
              </a:rPr>
              <a:t>H</a:t>
            </a: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as experienced a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Success T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able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Has been trained in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facilitation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ü"/>
              <a:defRPr/>
            </a:pPr>
            <a:r>
              <a:rPr lang="en-US" sz="4000" spc="-20" dirty="0">
                <a:solidFill>
                  <a:prstClr val="black"/>
                </a:solidFill>
                <a:latin typeface="Proxima Nova"/>
                <a:cs typeface="Proxima Nova"/>
              </a:rPr>
              <a:t>Guides the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 experience</a:t>
            </a: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Has an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open </a:t>
            </a:r>
            <a:r>
              <a:rPr kumimoji="0" lang="en-US" sz="4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mind &amp; heart</a:t>
            </a: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Understands how to facilitate a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safe,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friendly, authentic environment</a:t>
            </a:r>
            <a:endParaRPr kumimoji="0" lang="en-US" sz="4000" b="1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9250" y="1463675"/>
            <a:ext cx="8969263" cy="86868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-525722" y="5276511"/>
            <a:ext cx="11762197" cy="342209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R="5080" algn="ctr"/>
            <a:r>
              <a:rPr lang="en-US" sz="7200" b="0" spc="10" dirty="0">
                <a:solidFill>
                  <a:srgbClr val="CC9B00"/>
                </a:solidFill>
                <a:latin typeface="Big Caslon"/>
                <a:cs typeface="Big Caslon"/>
              </a:rPr>
              <a:t>Adding Value to People</a:t>
            </a:r>
          </a:p>
          <a:p>
            <a:pPr marR="5080" algn="ctr"/>
            <a:r>
              <a:rPr lang="en-US" sz="7200" spc="10" dirty="0">
                <a:solidFill>
                  <a:srgbClr val="CC9B00"/>
                </a:solidFill>
                <a:latin typeface="Big Caslon"/>
                <a:cs typeface="Big Caslon"/>
              </a:rPr>
              <a:t>Who Will Multiply </a:t>
            </a:r>
          </a:p>
          <a:p>
            <a:pPr marR="5080" algn="ctr"/>
            <a:r>
              <a:rPr lang="en-US" sz="7200" spc="10" dirty="0">
                <a:solidFill>
                  <a:srgbClr val="CC9B00"/>
                </a:solidFill>
                <a:latin typeface="Big Caslon"/>
                <a:cs typeface="Big Caslon"/>
              </a:rPr>
              <a:t>Value to Others</a:t>
            </a:r>
            <a:endParaRPr lang="en-US" sz="7200" dirty="0">
              <a:solidFill>
                <a:srgbClr val="CC9B00"/>
              </a:solidFill>
              <a:latin typeface="Big Caslon"/>
              <a:cs typeface="Big Caslon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CBD12FBA-18E6-48A1-8B56-A5C14A33C571}"/>
              </a:ext>
            </a:extLst>
          </p:cNvPr>
          <p:cNvGrpSpPr/>
          <p:nvPr/>
        </p:nvGrpSpPr>
        <p:grpSpPr>
          <a:xfrm>
            <a:off x="1593850" y="2073275"/>
            <a:ext cx="8001001" cy="1543782"/>
            <a:chOff x="712439" y="10018124"/>
            <a:chExt cx="4822825" cy="871219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82E8627-5C80-4BBC-B03D-CCF3442C3638}"/>
                </a:ext>
              </a:extLst>
            </p:cNvPr>
            <p:cNvSpPr/>
            <p:nvPr/>
          </p:nvSpPr>
          <p:spPr>
            <a:xfrm>
              <a:off x="712439" y="10093514"/>
              <a:ext cx="4822825" cy="795655"/>
            </a:xfrm>
            <a:custGeom>
              <a:avLst/>
              <a:gdLst/>
              <a:ahLst/>
              <a:cxnLst/>
              <a:rect l="l" t="t" r="r" b="b"/>
              <a:pathLst>
                <a:path w="4822825" h="795654">
                  <a:moveTo>
                    <a:pt x="4822470" y="0"/>
                  </a:moveTo>
                  <a:lnTo>
                    <a:pt x="0" y="0"/>
                  </a:lnTo>
                  <a:lnTo>
                    <a:pt x="0" y="795368"/>
                  </a:lnTo>
                  <a:lnTo>
                    <a:pt x="4822470" y="795368"/>
                  </a:lnTo>
                  <a:lnTo>
                    <a:pt x="4822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AF8A91F-409B-44F7-90DD-29FFEBD58A3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100" y="10018124"/>
              <a:ext cx="3989407" cy="8242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0452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40294" y="633941"/>
            <a:ext cx="12285345" cy="10386695"/>
            <a:chOff x="7045231" y="340513"/>
            <a:chExt cx="12285345" cy="103866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5231" y="350565"/>
              <a:ext cx="12276714" cy="10376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7488" y="340513"/>
              <a:ext cx="502602" cy="50260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78948" y="633941"/>
            <a:ext cx="90691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spc="-204" dirty="0">
                <a:solidFill>
                  <a:srgbClr val="000000"/>
                </a:solidFill>
              </a:rPr>
              <a:t>The Facilitator Opportunity </a:t>
            </a:r>
            <a:endParaRPr sz="6600" dirty="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6198345" cy="113085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218933" y="1844675"/>
            <a:ext cx="11205717" cy="10438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4000" spc="-5" dirty="0">
                <a:solidFill>
                  <a:prstClr val="black"/>
                </a:solidFill>
                <a:latin typeface="Proxima Nova"/>
                <a:cs typeface="Proxima Nova"/>
              </a:rPr>
              <a:t>Join us and complete the 7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Success Tables</a:t>
            </a:r>
            <a:endParaRPr kumimoji="0" lang="en-US" sz="4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4000" spc="-5" dirty="0">
                <a:solidFill>
                  <a:prstClr val="black"/>
                </a:solidFill>
                <a:latin typeface="Proxima Nova"/>
                <a:cs typeface="Proxima Nova"/>
              </a:rPr>
              <a:t>Attend the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facilitator training t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able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ü"/>
              <a:defRPr/>
            </a:pPr>
            <a:r>
              <a:rPr lang="en-US" sz="4000" spc="-20" dirty="0">
                <a:solidFill>
                  <a:prstClr val="black"/>
                </a:solidFill>
                <a:latin typeface="Proxima Nova"/>
                <a:cs typeface="Proxima Nova"/>
              </a:rPr>
              <a:t>Receive free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facilitator resources</a:t>
            </a: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Start your first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Success Table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Receive your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facilitator training </a:t>
            </a:r>
            <a:r>
              <a:rPr lang="en-US" sz="4000" b="1" spc="-20" dirty="0">
                <a:solidFill>
                  <a:prstClr val="black"/>
                </a:solidFill>
                <a:latin typeface="Proxima Nova"/>
                <a:cs typeface="Proxima Nova"/>
              </a:rPr>
              <a:t>c</a:t>
            </a:r>
            <a:r>
              <a:rPr kumimoji="0" lang="en-US" sz="4000" b="1" i="0" u="none" strike="noStrike" kern="1200" cap="none" spc="-2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ertificate</a:t>
            </a:r>
            <a:endParaRPr kumimoji="0" lang="en-US" sz="4000" b="1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4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Become part of the</a:t>
            </a:r>
            <a:r>
              <a:rPr lang="en-US" sz="4000" spc="-20" dirty="0">
                <a:solidFill>
                  <a:prstClr val="black"/>
                </a:solidFill>
                <a:latin typeface="Proxima Nova"/>
                <a:cs typeface="Proxima Nova"/>
              </a:rPr>
              <a:t> </a:t>
            </a:r>
            <a:r>
              <a:rPr kumimoji="0" lang="en-US" sz="40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Transformational Leadership Movement!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+mn-ea"/>
                <a:cs typeface="Proxima Nova"/>
              </a:rPr>
              <a:t> </a:t>
            </a: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ea typeface="+mn-ea"/>
              <a:cs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378448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289050" y="4587875"/>
            <a:ext cx="17221199" cy="167020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Centaur" panose="02030504050205020304" pitchFamily="18" charset="0"/>
                <a:cs typeface="Big Caslon"/>
              </a:rPr>
              <a:t>Join us on the growth journey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</p:txBody>
      </p:sp>
    </p:spTree>
    <p:extLst>
      <p:ext uri="{BB962C8B-B14F-4D97-AF65-F5344CB8AC3E}">
        <p14:creationId xmlns:p14="http://schemas.microsoft.com/office/powerpoint/2010/main" val="3072424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637"/>
            <a:ext cx="20104089" cy="11308556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E76C1820-B249-42E6-8559-EC2972B9327A}"/>
              </a:ext>
            </a:extLst>
          </p:cNvPr>
          <p:cNvSpPr txBox="1"/>
          <p:nvPr/>
        </p:nvSpPr>
        <p:spPr>
          <a:xfrm>
            <a:off x="1898650" y="8016875"/>
            <a:ext cx="14706600" cy="282449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1590">
              <a:lnSpc>
                <a:spcPts val="5945"/>
              </a:lnSpc>
              <a:spcBef>
                <a:spcPts val="125"/>
              </a:spcBef>
            </a:pPr>
            <a:r>
              <a:rPr sz="5000" b="0" spc="-95" dirty="0">
                <a:solidFill>
                  <a:srgbClr val="FFFFFF"/>
                </a:solidFill>
                <a:latin typeface="Big Caslon"/>
                <a:cs typeface="Big Caslon"/>
              </a:rPr>
              <a:t>C</a:t>
            </a:r>
            <a:r>
              <a:rPr sz="5000" b="0" spc="-100" dirty="0">
                <a:solidFill>
                  <a:srgbClr val="FFFFFF"/>
                </a:solidFill>
                <a:latin typeface="Big Caslon"/>
                <a:cs typeface="Big Caslon"/>
              </a:rPr>
              <a:t>onta</a:t>
            </a:r>
            <a:r>
              <a:rPr sz="5000" b="0" spc="-105" dirty="0">
                <a:solidFill>
                  <a:srgbClr val="FFFFFF"/>
                </a:solidFill>
                <a:latin typeface="Big Caslon"/>
                <a:cs typeface="Big Caslon"/>
              </a:rPr>
              <a:t>c</a:t>
            </a:r>
            <a:r>
              <a:rPr sz="5000" b="0" spc="5" dirty="0">
                <a:solidFill>
                  <a:srgbClr val="FFFFFF"/>
                </a:solidFill>
                <a:latin typeface="Big Caslon"/>
                <a:cs typeface="Big Caslon"/>
              </a:rPr>
              <a:t>t</a:t>
            </a:r>
            <a:r>
              <a:rPr sz="5000" b="0" spc="-240" dirty="0">
                <a:solidFill>
                  <a:srgbClr val="FFFFFF"/>
                </a:solidFill>
                <a:latin typeface="Big Caslon"/>
                <a:cs typeface="Big Caslon"/>
              </a:rPr>
              <a:t> </a:t>
            </a:r>
            <a:r>
              <a:rPr lang="en-US" sz="5000" spc="-100" dirty="0">
                <a:solidFill>
                  <a:srgbClr val="FFFFFF"/>
                </a:solidFill>
                <a:latin typeface="Big Caslon"/>
                <a:cs typeface="Big Caslon"/>
              </a:rPr>
              <a:t>me</a:t>
            </a:r>
            <a:endParaRPr lang="en-US" sz="5000" b="0" spc="-100" dirty="0">
              <a:solidFill>
                <a:srgbClr val="FFFFFF"/>
              </a:solidFill>
              <a:latin typeface="Big Caslon"/>
              <a:cs typeface="Big Caslon"/>
            </a:endParaRPr>
          </a:p>
          <a:p>
            <a:pPr marL="21590">
              <a:lnSpc>
                <a:spcPts val="5945"/>
              </a:lnSpc>
              <a:spcBef>
                <a:spcPts val="125"/>
              </a:spcBef>
            </a:pPr>
            <a:r>
              <a:rPr lang="en-US" sz="5000" spc="-100" dirty="0">
                <a:solidFill>
                  <a:srgbClr val="FFFFFF"/>
                </a:solidFill>
                <a:latin typeface="Big Caslon"/>
                <a:cs typeface="Big Caslon"/>
              </a:rPr>
              <a:t>For more info or to join my next Success Table </a:t>
            </a:r>
          </a:p>
          <a:p>
            <a:pPr marL="21590">
              <a:lnSpc>
                <a:spcPts val="5945"/>
              </a:lnSpc>
              <a:spcBef>
                <a:spcPts val="125"/>
              </a:spcBef>
            </a:pPr>
            <a:endParaRPr sz="5000" dirty="0">
              <a:latin typeface="Big Caslon"/>
              <a:cs typeface="Big Caslon"/>
            </a:endParaRPr>
          </a:p>
          <a:p>
            <a:pPr marL="12700">
              <a:lnSpc>
                <a:spcPts val="3965"/>
              </a:lnSpc>
            </a:pPr>
            <a:r>
              <a:rPr lang="en-US" sz="3350" b="0" spc="-60" dirty="0">
                <a:solidFill>
                  <a:srgbClr val="FFFFFF"/>
                </a:solidFill>
                <a:latin typeface="Proxima Nova Lt"/>
                <a:cs typeface="Proxima Nova Lt"/>
              </a:rPr>
              <a:t>Contact </a:t>
            </a:r>
            <a:r>
              <a:rPr lang="en-US" sz="3350" spc="-60" dirty="0">
                <a:solidFill>
                  <a:srgbClr val="FFFFFF"/>
                </a:solidFill>
                <a:latin typeface="Proxima Nova Lt"/>
                <a:cs typeface="Proxima Nova Lt"/>
              </a:rPr>
              <a:t>Info: </a:t>
            </a:r>
            <a:endParaRPr sz="3350" dirty="0">
              <a:latin typeface="Proxima Nova Lt"/>
              <a:cs typeface="Proxima Nova 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337050" y="4206875"/>
            <a:ext cx="11762197" cy="252941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Centaur" panose="02030504050205020304" pitchFamily="18" charset="0"/>
                <a:cs typeface="Big Caslon"/>
              </a:rPr>
              <a:t>A Personal &amp; Leadership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Centaur" panose="02030504050205020304" pitchFamily="18" charset="0"/>
                <a:cs typeface="Big Caslon"/>
              </a:rPr>
              <a:t>Growth Journey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04898D90-C749-471E-A78A-3E9C078A5AB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43050" y="9530407"/>
            <a:ext cx="2800944" cy="838750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1A5D3D4B-46B7-48AE-BCE7-B6282CCF4CE7}"/>
              </a:ext>
            </a:extLst>
          </p:cNvPr>
          <p:cNvSpPr txBox="1"/>
          <p:nvPr/>
        </p:nvSpPr>
        <p:spPr>
          <a:xfrm>
            <a:off x="6470650" y="9639149"/>
            <a:ext cx="11762197" cy="167020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solidFill>
                  <a:schemeClr val="bg1">
                    <a:lumMod val="95000"/>
                  </a:schemeClr>
                </a:solidFill>
                <a:latin typeface="Centaur" panose="02030504050205020304" pitchFamily="18" charset="0"/>
                <a:cs typeface="Big Caslon"/>
              </a:rPr>
              <a:t>Offered by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B8527E2C-8443-4B16-8F69-081EA5D098C3}"/>
              </a:ext>
            </a:extLst>
          </p:cNvPr>
          <p:cNvSpPr txBox="1"/>
          <p:nvPr/>
        </p:nvSpPr>
        <p:spPr>
          <a:xfrm>
            <a:off x="14005222" y="10159470"/>
            <a:ext cx="3276600" cy="167020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3800" spc="10" dirty="0">
                <a:solidFill>
                  <a:schemeClr val="bg1">
                    <a:lumMod val="95000"/>
                  </a:schemeClr>
                </a:solidFill>
                <a:latin typeface="Centaur" panose="02030504050205020304" pitchFamily="18" charset="0"/>
                <a:cs typeface="Big Caslon"/>
              </a:rPr>
              <a:t>LEADERSHIP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</p:txBody>
      </p:sp>
    </p:spTree>
    <p:extLst>
      <p:ext uri="{BB962C8B-B14F-4D97-AF65-F5344CB8AC3E}">
        <p14:creationId xmlns:p14="http://schemas.microsoft.com/office/powerpoint/2010/main" val="376804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5" y="854075"/>
            <a:ext cx="6538055" cy="92202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80250" y="2931314"/>
            <a:ext cx="11762197" cy="753078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b="0" spc="10" dirty="0">
                <a:latin typeface="Big Caslon"/>
                <a:cs typeface="Big Caslon"/>
              </a:rPr>
              <a:t>Started in 1996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By John &amp; Larry Maxwell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i="1" spc="10" dirty="0">
                <a:latin typeface="Big Caslon"/>
                <a:cs typeface="Big Caslon"/>
              </a:rPr>
              <a:t>Mobilizing Leaders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i="1" spc="10" dirty="0">
                <a:latin typeface="Big Caslon"/>
                <a:cs typeface="Big Caslon"/>
              </a:rPr>
              <a:t>to Transform Their World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r>
              <a:rPr lang="en-US" sz="6000" spc="10" dirty="0">
                <a:latin typeface="Big Caslon"/>
                <a:cs typeface="Big Caslon"/>
              </a:rPr>
              <a:t>1</a:t>
            </a:r>
            <a:r>
              <a:rPr lang="en-US" sz="6000" spc="10" baseline="30000" dirty="0">
                <a:latin typeface="Big Caslon"/>
                <a:cs typeface="Big Caslon"/>
              </a:rPr>
              <a:t>st</a:t>
            </a:r>
            <a:r>
              <a:rPr lang="en-US" sz="6000" spc="10" dirty="0">
                <a:latin typeface="Big Caslon"/>
                <a:cs typeface="Big Caslon"/>
              </a:rPr>
              <a:t> Major Initiative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r>
              <a:rPr lang="en-US" sz="6000" spc="10" dirty="0">
                <a:latin typeface="Big Caslon"/>
                <a:cs typeface="Big Caslon"/>
              </a:rPr>
              <a:t>Million Leader Mandate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r>
              <a:rPr lang="en-US" sz="6000" spc="10" dirty="0">
                <a:latin typeface="Big Caslon"/>
                <a:cs typeface="Big Caslon"/>
              </a:rPr>
              <a:t>2003-2015</a:t>
            </a:r>
            <a:endParaRPr sz="6000" dirty="0">
              <a:latin typeface="Big Caslon"/>
              <a:cs typeface="Big Caslon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04898D90-C749-471E-A78A-3E9C078A5AB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60876" y="1463675"/>
            <a:ext cx="2800944" cy="8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8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5" y="854075"/>
            <a:ext cx="6538055" cy="92202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80250" y="2530475"/>
            <a:ext cx="11762197" cy="9403087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2015- Million Leader Mandate Met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2015- Transitioned to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i="1" spc="10" dirty="0">
                <a:latin typeface="Big Caslon"/>
                <a:cs typeface="Big Caslon"/>
              </a:rPr>
              <a:t>Transformational Leadership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through Salt &amp; Light Initiative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2020- </a:t>
            </a:r>
            <a:r>
              <a:rPr lang="en-US" sz="6000" b="1" i="1" spc="10" dirty="0">
                <a:latin typeface="Big Caslon"/>
                <a:cs typeface="Big Caslon"/>
              </a:rPr>
              <a:t>Beyond Success </a:t>
            </a:r>
            <a:r>
              <a:rPr lang="en-US" sz="6000" spc="10" dirty="0">
                <a:latin typeface="Big Caslon"/>
                <a:cs typeface="Big Caslon"/>
              </a:rPr>
              <a:t>Launch 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w/ focus on Africa &amp; LATAM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Big Caslon"/>
                <a:cs typeface="Big Caslon"/>
              </a:rPr>
              <a:t>2022- Global Vision Buildout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endParaRPr sz="6000" dirty="0">
              <a:latin typeface="Big Caslon"/>
              <a:cs typeface="Big Caslon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04898D90-C749-471E-A78A-3E9C078A5AB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1250" y="1158875"/>
            <a:ext cx="2800944" cy="8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5"/>
          <a:stretch/>
        </p:blipFill>
        <p:spPr>
          <a:xfrm>
            <a:off x="10509250" y="1463675"/>
            <a:ext cx="8969263" cy="8001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-525722" y="5276511"/>
            <a:ext cx="11762197" cy="241611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r>
              <a:rPr sz="7200" b="0" spc="10" dirty="0">
                <a:solidFill>
                  <a:srgbClr val="CC9B00"/>
                </a:solidFill>
                <a:latin typeface="Big Caslon"/>
                <a:cs typeface="Big Caslon"/>
              </a:rPr>
              <a:t>A</a:t>
            </a:r>
            <a:r>
              <a:rPr sz="7200" b="0" spc="-300" dirty="0">
                <a:solidFill>
                  <a:srgbClr val="CC9B00"/>
                </a:solidFill>
                <a:latin typeface="Big Caslon"/>
                <a:cs typeface="Big Caslon"/>
              </a:rPr>
              <a:t> </a:t>
            </a:r>
            <a:r>
              <a:rPr sz="7200" b="0" spc="-135" dirty="0">
                <a:solidFill>
                  <a:srgbClr val="CC9B00"/>
                </a:solidFill>
                <a:latin typeface="Big Caslon"/>
                <a:cs typeface="Big Caslon"/>
              </a:rPr>
              <a:t>T</a:t>
            </a:r>
            <a:r>
              <a:rPr sz="7200" b="0" spc="-145" dirty="0">
                <a:solidFill>
                  <a:srgbClr val="CC9B00"/>
                </a:solidFill>
                <a:latin typeface="Big Caslon"/>
                <a:cs typeface="Big Caslon"/>
              </a:rPr>
              <a:t>r</a:t>
            </a:r>
            <a:r>
              <a:rPr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an</a:t>
            </a:r>
            <a:r>
              <a:rPr sz="7200" b="0" spc="-145" dirty="0">
                <a:solidFill>
                  <a:srgbClr val="CC9B00"/>
                </a:solidFill>
                <a:latin typeface="Big Caslon"/>
                <a:cs typeface="Big Caslon"/>
              </a:rPr>
              <a:t>sf</a:t>
            </a:r>
            <a:r>
              <a:rPr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o</a:t>
            </a:r>
            <a:r>
              <a:rPr sz="7200" b="0" spc="-140" dirty="0">
                <a:solidFill>
                  <a:srgbClr val="CC9B00"/>
                </a:solidFill>
                <a:latin typeface="Big Caslon"/>
                <a:cs typeface="Big Caslon"/>
              </a:rPr>
              <a:t>rm</a:t>
            </a:r>
            <a:r>
              <a:rPr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ational </a:t>
            </a:r>
            <a:endParaRPr lang="en-US" sz="7200" b="0" spc="-150" dirty="0">
              <a:solidFill>
                <a:srgbClr val="CC9B00"/>
              </a:solidFill>
              <a:latin typeface="Big Caslon"/>
              <a:cs typeface="Big Caslon"/>
            </a:endParaRPr>
          </a:p>
          <a:p>
            <a:pPr marL="12700" marR="5080">
              <a:lnSpc>
                <a:spcPts val="5250"/>
              </a:lnSpc>
              <a:spcBef>
                <a:spcPts val="765"/>
              </a:spcBef>
            </a:pPr>
            <a:endParaRPr lang="en-US" sz="7200" spc="-150" dirty="0">
              <a:solidFill>
                <a:srgbClr val="CC9B00"/>
              </a:solidFill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r>
              <a:rPr lang="en-US"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Leadership </a:t>
            </a:r>
            <a:r>
              <a:rPr sz="7200" b="0" spc="-135" dirty="0">
                <a:solidFill>
                  <a:srgbClr val="CC9B00"/>
                </a:solidFill>
                <a:latin typeface="Big Caslon"/>
                <a:cs typeface="Big Caslon"/>
              </a:rPr>
              <a:t>M</a:t>
            </a:r>
            <a:r>
              <a:rPr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o</a:t>
            </a:r>
            <a:r>
              <a:rPr sz="7200" b="0" spc="-145" dirty="0">
                <a:solidFill>
                  <a:srgbClr val="CC9B00"/>
                </a:solidFill>
                <a:latin typeface="Big Caslon"/>
                <a:cs typeface="Big Caslon"/>
              </a:rPr>
              <a:t>veme</a:t>
            </a:r>
            <a:r>
              <a:rPr sz="7200" b="0" spc="-150" dirty="0">
                <a:solidFill>
                  <a:srgbClr val="CC9B00"/>
                </a:solidFill>
                <a:latin typeface="Big Caslon"/>
                <a:cs typeface="Big Caslon"/>
              </a:rPr>
              <a:t>n</a:t>
            </a:r>
            <a:r>
              <a:rPr sz="7200" b="0" spc="5" dirty="0">
                <a:solidFill>
                  <a:srgbClr val="CC9B00"/>
                </a:solidFill>
                <a:latin typeface="Big Caslon"/>
                <a:cs typeface="Big Caslon"/>
              </a:rPr>
              <a:t>t</a:t>
            </a:r>
            <a:endParaRPr sz="7200" dirty="0">
              <a:solidFill>
                <a:srgbClr val="CC9B00"/>
              </a:solidFill>
              <a:latin typeface="Big Caslon"/>
              <a:cs typeface="Big Caslon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CBD12FBA-18E6-48A1-8B56-A5C14A33C571}"/>
              </a:ext>
            </a:extLst>
          </p:cNvPr>
          <p:cNvGrpSpPr/>
          <p:nvPr/>
        </p:nvGrpSpPr>
        <p:grpSpPr>
          <a:xfrm>
            <a:off x="1593850" y="2073275"/>
            <a:ext cx="8001001" cy="1543782"/>
            <a:chOff x="712439" y="10018124"/>
            <a:chExt cx="4822825" cy="871219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82E8627-5C80-4BBC-B03D-CCF3442C3638}"/>
                </a:ext>
              </a:extLst>
            </p:cNvPr>
            <p:cNvSpPr/>
            <p:nvPr/>
          </p:nvSpPr>
          <p:spPr>
            <a:xfrm>
              <a:off x="712439" y="10093514"/>
              <a:ext cx="4822825" cy="795655"/>
            </a:xfrm>
            <a:custGeom>
              <a:avLst/>
              <a:gdLst/>
              <a:ahLst/>
              <a:cxnLst/>
              <a:rect l="l" t="t" r="r" b="b"/>
              <a:pathLst>
                <a:path w="4822825" h="795654">
                  <a:moveTo>
                    <a:pt x="4822470" y="0"/>
                  </a:moveTo>
                  <a:lnTo>
                    <a:pt x="0" y="0"/>
                  </a:lnTo>
                  <a:lnTo>
                    <a:pt x="0" y="795368"/>
                  </a:lnTo>
                  <a:lnTo>
                    <a:pt x="4822470" y="795368"/>
                  </a:lnTo>
                  <a:lnTo>
                    <a:pt x="4822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AF8A91F-409B-44F7-90DD-29FFEBD58A3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100" y="10018124"/>
              <a:ext cx="3989407" cy="8242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D50431C-585B-4DAE-9FE7-664983240116}"/>
              </a:ext>
            </a:extLst>
          </p:cNvPr>
          <p:cNvSpPr txBox="1"/>
          <p:nvPr/>
        </p:nvSpPr>
        <p:spPr>
          <a:xfrm>
            <a:off x="11042650" y="2648019"/>
            <a:ext cx="3733800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What our world needs most is people that will learn and live good values.  We need leaders who will lead with good values.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5" y="0"/>
            <a:ext cx="6199601" cy="1130855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385050" y="3292475"/>
            <a:ext cx="11990797" cy="7484613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i="1" spc="10" dirty="0">
                <a:latin typeface="Big Caslon"/>
                <a:cs typeface="Big Caslon"/>
              </a:rPr>
              <a:t>THE MOVEMENT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Mobilizing leaders for transformation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by providing them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relationship and resources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that equip them to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add value to people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who will multiply value to others 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0" spc="10" dirty="0">
                <a:latin typeface="Big Caslon"/>
                <a:cs typeface="Big Caslon"/>
              </a:rPr>
              <a:t>through </a:t>
            </a:r>
            <a:r>
              <a:rPr lang="en-US" sz="4400" b="1" i="1" spc="10" dirty="0">
                <a:latin typeface="Big Caslon"/>
                <a:cs typeface="Big Caslon"/>
              </a:rPr>
              <a:t>Beyond Success Tables</a:t>
            </a:r>
            <a:r>
              <a:rPr lang="en-US" sz="4400" b="0" spc="10" dirty="0">
                <a:latin typeface="Big Caslon"/>
                <a:cs typeface="Big Caslon"/>
              </a:rPr>
              <a:t>. </a:t>
            </a:r>
            <a:endParaRPr lang="en-US" sz="4400" spc="10" dirty="0">
              <a:latin typeface="Big Caslon"/>
              <a:cs typeface="Big Caslon"/>
            </a:endParaRP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endParaRPr sz="6000" dirty="0">
              <a:latin typeface="Big Caslon"/>
              <a:cs typeface="Big Caslon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CBD12FBA-18E6-48A1-8B56-A5C14A33C571}"/>
              </a:ext>
            </a:extLst>
          </p:cNvPr>
          <p:cNvGrpSpPr/>
          <p:nvPr/>
        </p:nvGrpSpPr>
        <p:grpSpPr>
          <a:xfrm>
            <a:off x="8579848" y="1158875"/>
            <a:ext cx="9601200" cy="1676400"/>
            <a:chOff x="712439" y="10018124"/>
            <a:chExt cx="4822825" cy="871219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82E8627-5C80-4BBC-B03D-CCF3442C3638}"/>
                </a:ext>
              </a:extLst>
            </p:cNvPr>
            <p:cNvSpPr/>
            <p:nvPr/>
          </p:nvSpPr>
          <p:spPr>
            <a:xfrm>
              <a:off x="712439" y="10093514"/>
              <a:ext cx="4822825" cy="795655"/>
            </a:xfrm>
            <a:custGeom>
              <a:avLst/>
              <a:gdLst/>
              <a:ahLst/>
              <a:cxnLst/>
              <a:rect l="l" t="t" r="r" b="b"/>
              <a:pathLst>
                <a:path w="4822825" h="795654">
                  <a:moveTo>
                    <a:pt x="4822470" y="0"/>
                  </a:moveTo>
                  <a:lnTo>
                    <a:pt x="0" y="0"/>
                  </a:lnTo>
                  <a:lnTo>
                    <a:pt x="0" y="795368"/>
                  </a:lnTo>
                  <a:lnTo>
                    <a:pt x="4822470" y="795368"/>
                  </a:lnTo>
                  <a:lnTo>
                    <a:pt x="4822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AF8A91F-409B-44F7-90DD-29FFEBD58A3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100" y="10018124"/>
              <a:ext cx="3989407" cy="8242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5368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5" y="0"/>
            <a:ext cx="6199601" cy="1130855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232650" y="625475"/>
            <a:ext cx="11990797" cy="11239487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spc="10" dirty="0">
                <a:latin typeface="Big Caslon"/>
                <a:cs typeface="Big Caslon"/>
              </a:rPr>
              <a:t>Beyond Success Tables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b="1" spc="10" dirty="0">
                <a:latin typeface="Big Caslon"/>
                <a:cs typeface="Big Caslon"/>
              </a:rPr>
              <a:t>6-8 people </a:t>
            </a:r>
            <a:r>
              <a:rPr lang="en-US" sz="4400" spc="10" dirty="0">
                <a:latin typeface="Big Caslon"/>
                <a:cs typeface="Big Caslon"/>
              </a:rPr>
              <a:t>gather to learn and live good values related to </a:t>
            </a:r>
            <a:r>
              <a:rPr lang="en-US" sz="4400" b="1" spc="10" dirty="0">
                <a:latin typeface="Big Caslon"/>
                <a:cs typeface="Big Caslon"/>
              </a:rPr>
              <a:t>successful life &amp; leadership </a:t>
            </a:r>
            <a:r>
              <a:rPr lang="en-US" sz="4400" spc="10" dirty="0">
                <a:latin typeface="Big Caslon"/>
                <a:cs typeface="Big Caslon"/>
              </a:rPr>
              <a:t>in a safe, open, and authentic atmosphere.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endParaRPr lang="en-US" sz="4400" spc="10" dirty="0">
              <a:latin typeface="Big Caslon"/>
              <a:cs typeface="Big Caslon"/>
            </a:endParaRP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spc="10" dirty="0">
                <a:latin typeface="Big Caslon"/>
                <a:cs typeface="Big Caslon"/>
              </a:rPr>
              <a:t>There are </a:t>
            </a:r>
            <a:r>
              <a:rPr lang="en-US" sz="4400" b="1" spc="10" dirty="0">
                <a:latin typeface="Big Caslon"/>
                <a:cs typeface="Big Caslon"/>
              </a:rPr>
              <a:t>7 sessions</a:t>
            </a:r>
            <a:r>
              <a:rPr lang="en-US" sz="4400" spc="10" dirty="0">
                <a:latin typeface="Big Caslon"/>
                <a:cs typeface="Big Caslon"/>
              </a:rPr>
              <a:t>, lasting 60-90 minutes,         with a facilitator-led discussion of                            </a:t>
            </a:r>
            <a:r>
              <a:rPr lang="en-US" sz="4400" b="1" spc="10" dirty="0">
                <a:latin typeface="Big Caslon"/>
                <a:cs typeface="Big Caslon"/>
              </a:rPr>
              <a:t>one success value or principle</a:t>
            </a:r>
            <a:r>
              <a:rPr lang="en-US" sz="4400" spc="10" dirty="0">
                <a:latin typeface="Big Caslon"/>
                <a:cs typeface="Big Caslon"/>
              </a:rPr>
              <a:t> each session.</a:t>
            </a: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endParaRPr lang="en-US" sz="4400" b="0" spc="10" dirty="0">
              <a:latin typeface="Big Caslon"/>
              <a:cs typeface="Big Caslon"/>
            </a:endParaRPr>
          </a:p>
          <a:p>
            <a:pPr marL="12700" marR="5080" algn="ctr">
              <a:spcBef>
                <a:spcPts val="600"/>
              </a:spcBef>
              <a:spcAft>
                <a:spcPts val="600"/>
              </a:spcAft>
            </a:pPr>
            <a:r>
              <a:rPr lang="en-US" sz="4400" spc="10" dirty="0">
                <a:latin typeface="Big Caslon"/>
                <a:cs typeface="Big Caslon"/>
              </a:rPr>
              <a:t>Each session has an opportunity to learn from leadership expert, </a:t>
            </a:r>
            <a:r>
              <a:rPr lang="en-US" sz="4400" b="1" spc="10" dirty="0">
                <a:latin typeface="Big Caslon"/>
                <a:cs typeface="Big Caslon"/>
              </a:rPr>
              <a:t>Dr. John C. Maxwell</a:t>
            </a:r>
            <a:r>
              <a:rPr lang="en-US" sz="4400" spc="10" dirty="0">
                <a:latin typeface="Big Caslon"/>
                <a:cs typeface="Big Caslon"/>
              </a:rPr>
              <a:t>, gain insight into the principle, reflect on how it is showing up in your life, and commit to a small, </a:t>
            </a:r>
            <a:r>
              <a:rPr lang="en-US" sz="4400" b="1" spc="10" dirty="0">
                <a:latin typeface="Big Caslon"/>
                <a:cs typeface="Big Caslon"/>
              </a:rPr>
              <a:t>intentional action to better live</a:t>
            </a:r>
            <a:r>
              <a:rPr lang="en-US" sz="4400" spc="10" dirty="0">
                <a:latin typeface="Big Caslon"/>
                <a:cs typeface="Big Caslon"/>
              </a:rPr>
              <a:t> that value and principle.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</a:pPr>
            <a:endParaRPr sz="6000" dirty="0">
              <a:latin typeface="Big Caslon"/>
              <a:cs typeface="Big Caslon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CBD12FBA-18E6-48A1-8B56-A5C14A33C571}"/>
              </a:ext>
            </a:extLst>
          </p:cNvPr>
          <p:cNvGrpSpPr/>
          <p:nvPr/>
        </p:nvGrpSpPr>
        <p:grpSpPr>
          <a:xfrm>
            <a:off x="3879850" y="168275"/>
            <a:ext cx="5334000" cy="914400"/>
            <a:chOff x="712439" y="10018124"/>
            <a:chExt cx="4822825" cy="871219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82E8627-5C80-4BBC-B03D-CCF3442C3638}"/>
                </a:ext>
              </a:extLst>
            </p:cNvPr>
            <p:cNvSpPr/>
            <p:nvPr/>
          </p:nvSpPr>
          <p:spPr>
            <a:xfrm>
              <a:off x="712439" y="10093514"/>
              <a:ext cx="4822825" cy="795655"/>
            </a:xfrm>
            <a:custGeom>
              <a:avLst/>
              <a:gdLst/>
              <a:ahLst/>
              <a:cxnLst/>
              <a:rect l="l" t="t" r="r" b="b"/>
              <a:pathLst>
                <a:path w="4822825" h="795654">
                  <a:moveTo>
                    <a:pt x="4822470" y="0"/>
                  </a:moveTo>
                  <a:lnTo>
                    <a:pt x="0" y="0"/>
                  </a:lnTo>
                  <a:lnTo>
                    <a:pt x="0" y="795368"/>
                  </a:lnTo>
                  <a:lnTo>
                    <a:pt x="4822470" y="795368"/>
                  </a:lnTo>
                  <a:lnTo>
                    <a:pt x="4822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AF8A91F-409B-44F7-90DD-29FFEBD58A3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100" y="10018124"/>
              <a:ext cx="3989407" cy="8242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031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346450" y="3749675"/>
            <a:ext cx="11762197" cy="1670201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r>
              <a:rPr lang="en-US" sz="6000" spc="10" dirty="0">
                <a:latin typeface="Lucida Bright" panose="02040602050505020304" pitchFamily="18" charset="0"/>
                <a:cs typeface="Big Caslon"/>
              </a:rPr>
              <a:t>3 Unique Keys</a:t>
            </a:r>
          </a:p>
          <a:p>
            <a:pPr marL="12700" marR="5080" algn="ctr">
              <a:lnSpc>
                <a:spcPts val="5250"/>
              </a:lnSpc>
              <a:spcBef>
                <a:spcPts val="765"/>
              </a:spcBef>
              <a:spcAft>
                <a:spcPts val="600"/>
              </a:spcAft>
            </a:pPr>
            <a:endParaRPr lang="en-US" sz="6000" b="0" spc="10" dirty="0">
              <a:latin typeface="Big Caslon"/>
              <a:cs typeface="Big Caslon"/>
            </a:endParaRPr>
          </a:p>
        </p:txBody>
      </p:sp>
    </p:spTree>
    <p:extLst>
      <p:ext uri="{BB962C8B-B14F-4D97-AF65-F5344CB8AC3E}">
        <p14:creationId xmlns:p14="http://schemas.microsoft.com/office/powerpoint/2010/main" val="15769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591" y="9883678"/>
              <a:ext cx="18040916" cy="10064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27488" y="340513"/>
              <a:ext cx="502602" cy="5026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89" cy="1130750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0"/>
            <a:ext cx="20097115" cy="11308715"/>
          </a:xfrm>
          <a:custGeom>
            <a:avLst/>
            <a:gdLst/>
            <a:ahLst/>
            <a:cxnLst/>
            <a:rect l="l" t="t" r="r" b="b"/>
            <a:pathLst>
              <a:path w="20097115" h="11308715">
                <a:moveTo>
                  <a:pt x="20096560" y="0"/>
                </a:moveTo>
                <a:lnTo>
                  <a:pt x="0" y="0"/>
                </a:lnTo>
                <a:lnTo>
                  <a:pt x="0" y="11308556"/>
                </a:lnTo>
                <a:lnTo>
                  <a:pt x="20096560" y="11308556"/>
                </a:lnTo>
                <a:lnTo>
                  <a:pt x="20096560" y="0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8497" y="6042822"/>
            <a:ext cx="16767105" cy="2352567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28575" marR="22225" algn="ctr">
              <a:lnSpc>
                <a:spcPts val="8550"/>
              </a:lnSpc>
              <a:spcBef>
                <a:spcPts val="1145"/>
              </a:spcBef>
            </a:pPr>
            <a:r>
              <a:rPr lang="en-US" spc="-229" dirty="0"/>
              <a:t>A Transformational Principle</a:t>
            </a:r>
            <a:br>
              <a:rPr lang="en-US" spc="-229" dirty="0"/>
            </a:br>
            <a:r>
              <a:rPr lang="en-US" i="1" spc="-229" dirty="0"/>
              <a:t>The Values</a:t>
            </a:r>
            <a:endParaRPr i="1" spc="5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27488" y="340513"/>
            <a:ext cx="502602" cy="5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69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50566</TotalTime>
  <Words>371</Words>
  <Application>Microsoft Office PowerPoint</Application>
  <PresentationFormat>Custom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Big Caslon</vt:lpstr>
      <vt:lpstr>Calibri</vt:lpstr>
      <vt:lpstr>Centaur</vt:lpstr>
      <vt:lpstr>Lucida Bright</vt:lpstr>
      <vt:lpstr>Proxima Nova</vt:lpstr>
      <vt:lpstr>Proxima Nova Lt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Transformational Principle The Values</vt:lpstr>
      <vt:lpstr>The Values</vt:lpstr>
      <vt:lpstr>A Transformative Process The Success Table</vt:lpstr>
      <vt:lpstr>PowerPoint Presentation</vt:lpstr>
      <vt:lpstr>PowerPoint Presentation</vt:lpstr>
      <vt:lpstr>A Transformed Person The Facilitator</vt:lpstr>
      <vt:lpstr>The Facilitator</vt:lpstr>
      <vt:lpstr>PowerPoint Presentation</vt:lpstr>
      <vt:lpstr>The Facilitator Opportunity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 Popham</dc:creator>
  <cp:lastModifiedBy>Kay Waters</cp:lastModifiedBy>
  <cp:revision>36</cp:revision>
  <dcterms:created xsi:type="dcterms:W3CDTF">2021-09-23T15:52:01Z</dcterms:created>
  <dcterms:modified xsi:type="dcterms:W3CDTF">2022-01-18T18:11:34Z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2021-04-24T00:00:00Z</vt:filetime>
  </property>
  <property fmtid="{D5CDD505-2E9C-101B-9397-08002B2CF9AE}" pid="3" name="Creator">
    <vt:lpwstr>Acrobat PDFMaker 21 for PowerPoint</vt:lpwstr>
  </property>
  <property fmtid="{D5CDD505-2E9C-101B-9397-08002B2CF9AE}" pid="4" name="LastSaved">
    <vt:filetime>2021-09-23T00:00:00Z</vt:filetime>
  </property>
</Properties>
</file>